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63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906000" cy="6858000" type="A4"/>
  <p:notesSz cx="6735763" cy="98663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8">
          <p15:clr>
            <a:srgbClr val="A4A3A4"/>
          </p15:clr>
        </p15:guide>
        <p15:guide id="2" orient="horz" pos="345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2341">
          <p15:clr>
            <a:srgbClr val="A4A3A4"/>
          </p15:clr>
        </p15:guide>
        <p15:guide id="6" orient="horz" pos="3612">
          <p15:clr>
            <a:srgbClr val="A4A3A4"/>
          </p15:clr>
        </p15:guide>
        <p15:guide id="7" orient="horz" pos="4155">
          <p15:clr>
            <a:srgbClr val="A4A3A4"/>
          </p15:clr>
        </p15:guide>
        <p15:guide id="8" orient="horz" pos="4064">
          <p15:clr>
            <a:srgbClr val="A4A3A4"/>
          </p15:clr>
        </p15:guide>
        <p15:guide id="9" orient="horz" pos="1070">
          <p15:clr>
            <a:srgbClr val="A4A3A4"/>
          </p15:clr>
        </p15:guide>
        <p15:guide id="10" orient="horz" pos="1842">
          <p15:clr>
            <a:srgbClr val="A4A3A4"/>
          </p15:clr>
        </p15:guide>
        <p15:guide id="11" orient="horz" pos="2658">
          <p15:clr>
            <a:srgbClr val="A4A3A4"/>
          </p15:clr>
        </p15:guide>
        <p15:guide id="12" orient="horz" pos="2614">
          <p15:clr>
            <a:srgbClr val="A4A3A4"/>
          </p15:clr>
        </p15:guide>
        <p15:guide id="13" pos="5758">
          <p15:clr>
            <a:srgbClr val="A4A3A4"/>
          </p15:clr>
        </p15:guide>
        <p15:guide id="14" pos="5534">
          <p15:clr>
            <a:srgbClr val="A4A3A4"/>
          </p15:clr>
        </p15:guide>
        <p15:guide id="15" pos="225">
          <p15:clr>
            <a:srgbClr val="A4A3A4"/>
          </p15:clr>
        </p15:guide>
        <p15:guide id="16" pos="5396">
          <p15:clr>
            <a:srgbClr val="A4A3A4"/>
          </p15:clr>
        </p15:guide>
        <p15:guide id="17" pos="362">
          <p15:clr>
            <a:srgbClr val="A4A3A4"/>
          </p15:clr>
        </p15:guide>
        <p15:guide id="18" pos="2880">
          <p15:clr>
            <a:srgbClr val="A4A3A4"/>
          </p15:clr>
        </p15:guide>
        <p15:guide id="19" pos="170">
          <p15:clr>
            <a:srgbClr val="A4A3A4"/>
          </p15:clr>
        </p15:guide>
        <p15:guide id="20" pos="6069">
          <p15:clr>
            <a:srgbClr val="A4A3A4"/>
          </p15:clr>
        </p15:guide>
        <p15:guide id="21" pos="3119">
          <p15:clr>
            <a:srgbClr val="A4A3A4"/>
          </p15:clr>
        </p15:guide>
        <p15:guide id="22" pos="5576">
          <p15:clr>
            <a:srgbClr val="A4A3A4"/>
          </p15:clr>
        </p15:guide>
        <p15:guide id="23" pos="1007">
          <p15:clr>
            <a:srgbClr val="A4A3A4"/>
          </p15:clr>
        </p15:guide>
        <p15:guide id="24" pos="62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  <p15:guide id="3" orient="horz" pos="3106">
          <p15:clr>
            <a:srgbClr val="A4A3A4"/>
          </p15:clr>
        </p15:guide>
        <p15:guide id="4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7149" autoAdjust="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1138"/>
        <p:guide orient="horz" pos="345"/>
        <p:guide orient="horz"/>
        <p:guide orient="horz" pos="3974"/>
        <p:guide orient="horz" pos="2341"/>
        <p:guide orient="horz" pos="3612"/>
        <p:guide orient="horz" pos="4155"/>
        <p:guide orient="horz" pos="4064"/>
        <p:guide orient="horz" pos="1070"/>
        <p:guide orient="horz" pos="1842"/>
        <p:guide orient="horz" pos="2658"/>
        <p:guide orient="horz" pos="2614"/>
        <p:guide pos="5758"/>
        <p:guide pos="5534"/>
        <p:guide pos="225"/>
        <p:guide pos="5396"/>
        <p:guide pos="362"/>
        <p:guide pos="2880"/>
        <p:guide pos="170"/>
        <p:guide pos="6069"/>
        <p:guide pos="3119"/>
        <p:guide pos="5576"/>
        <p:guide pos="1007"/>
        <p:guide pos="6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notesViewPr>
    <p:cSldViewPr showGuides="1">
      <p:cViewPr varScale="1">
        <p:scale>
          <a:sx n="82" d="100"/>
          <a:sy n="82" d="100"/>
        </p:scale>
        <p:origin x="-3966" y="-96"/>
      </p:cViewPr>
      <p:guideLst>
        <p:guide orient="horz" pos="3130"/>
        <p:guide pos="2143"/>
        <p:guide orient="horz" pos="3106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/>
          <a:lstStyle>
            <a:lvl1pPr algn="r">
              <a:defRPr sz="1200"/>
            </a:lvl1pPr>
          </a:lstStyle>
          <a:p>
            <a:pPr lvl="0">
              <a:defRPr/>
            </a:pPr>
            <a:fld id="{207F23D9-DF40-4811-9C78-A2E2A32398DD}" type="datetime1">
              <a:rPr lang="ko-KR" altLang="en-US"/>
              <a:pPr lvl="0">
                <a:defRPr/>
              </a:pPr>
              <a:t>2024-01-26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anchor="b"/>
          <a:lstStyle>
            <a:lvl1pPr algn="r">
              <a:defRPr sz="1200"/>
            </a:lvl1pPr>
          </a:lstStyle>
          <a:p>
            <a:pPr lvl="0">
              <a:defRPr/>
            </a:pPr>
            <a:fld id="{4DD6E7B0-61C4-474B-96F1-99E4547EAD79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18831" cy="493315"/>
          </a:xfrm>
          <a:prstGeom prst="rect">
            <a:avLst/>
          </a:prstGeom>
        </p:spPr>
        <p:txBody>
          <a:bodyPr vert="horz" lIns="90745" tIns="45373" rIns="90745" bIns="45373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5378" y="0"/>
            <a:ext cx="2918831" cy="493315"/>
          </a:xfrm>
          <a:prstGeom prst="rect">
            <a:avLst/>
          </a:prstGeom>
        </p:spPr>
        <p:txBody>
          <a:bodyPr vert="horz" lIns="90745" tIns="45373" rIns="90745" bIns="45373"/>
          <a:lstStyle>
            <a:lvl1pPr algn="r">
              <a:defRPr sz="1200"/>
            </a:lvl1pPr>
          </a:lstStyle>
          <a:p>
            <a:pPr lvl="0">
              <a:defRPr/>
            </a:pPr>
            <a:fld id="{F3AF6795-A612-454E-AF7A-9192B1BEBB13}" type="datetime1">
              <a:rPr lang="ko-KR" altLang="en-US"/>
              <a:pPr lvl="0">
                <a:defRPr/>
              </a:pPr>
              <a:t>2024-01-26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95325" y="741363"/>
            <a:ext cx="534511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45" tIns="45373" rIns="90745" bIns="45373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0"/>
          </a:xfrm>
          <a:prstGeom prst="rect">
            <a:avLst/>
          </a:prstGeom>
        </p:spPr>
        <p:txBody>
          <a:bodyPr vert="horz" lIns="90745" tIns="45373" rIns="90745" bIns="45373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5378" y="9371285"/>
            <a:ext cx="2918831" cy="493315"/>
          </a:xfrm>
          <a:prstGeom prst="rect">
            <a:avLst/>
          </a:prstGeom>
        </p:spPr>
        <p:txBody>
          <a:bodyPr vert="horz" lIns="90745" tIns="45373" rIns="90745" bIns="45373" anchor="b"/>
          <a:lstStyle>
            <a:lvl1pPr algn="r">
              <a:defRPr sz="1200"/>
            </a:lvl1pPr>
          </a:lstStyle>
          <a:p>
            <a:pPr lvl="0">
              <a:defRPr/>
            </a:pPr>
            <a:fld id="{A0A51D67-0C14-4576-BCC5-A508196B7BB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5259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5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6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0A51D67-0C14-4576-BCC5-A508196B7BB5}" type="slidenum">
              <a:rPr lang="en-US" altLang="en-US"/>
              <a:pPr lvl="0">
                <a:defRPr/>
              </a:pPr>
              <a:t>8</a:t>
            </a:fld>
            <a:endParaRPr lang="en-US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6559289"/>
            <a:ext cx="1008111" cy="2838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137828"/>
            <a:ext cx="121615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204359" y="137828"/>
            <a:ext cx="356153" cy="5124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000" b="1" dirty="0"/>
          </a:p>
        </p:txBody>
      </p:sp>
      <p:cxnSp>
        <p:nvCxnSpPr>
          <p:cNvPr id="4" name="직선 연결선 3"/>
          <p:cNvCxnSpPr/>
          <p:nvPr/>
        </p:nvCxnSpPr>
        <p:spPr>
          <a:xfrm>
            <a:off x="484616" y="626400"/>
            <a:ext cx="7276696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6825208" y="626400"/>
            <a:ext cx="3080792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6762" y="6601173"/>
            <a:ext cx="57247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A1376A-1BCE-4C3B-85BD-05D751D6B156}" type="slidenum">
              <a:rPr lang="en-US" altLang="ko-KR" sz="700" b="1" spc="-30" smtClean="0">
                <a:solidFill>
                  <a:srgbClr val="80808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pPr algn="ctr"/>
              <a:t>‹#›</a:t>
            </a:fld>
            <a:r>
              <a:rPr lang="en-US" altLang="ko-KR" sz="700" b="1" spc="-30" dirty="0">
                <a:solidFill>
                  <a:srgbClr val="808080"/>
                </a:solidFill>
                <a:latin typeface="나눔고딕" pitchFamily="50" charset="-127"/>
                <a:ea typeface="나눔고딕" pitchFamily="50" charset="-127"/>
              </a:rPr>
              <a:t>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27" y="6564836"/>
            <a:ext cx="1104747" cy="2243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1" y="6559289"/>
            <a:ext cx="1008111" cy="2838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82114" y="1700808"/>
            <a:ext cx="8475342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charset="-127"/>
                <a:ea typeface="굴림" charset="-127"/>
                <a:cs typeface="+mn-cs"/>
              </a:defRPr>
            </a:lvl9pPr>
          </a:lstStyle>
          <a:p>
            <a:pPr algn="ctr">
              <a:defRPr/>
            </a:pPr>
            <a:r>
              <a:rPr lang="ko-KR" altLang="en-US" sz="6600" b="1" cap="all" dirty="0">
                <a:ln w="0"/>
                <a:solidFill>
                  <a:srgbClr val="0083CB"/>
                </a:solidFill>
                <a:effectLst>
                  <a:reflection blurRad="12700" stA="50000" endPos="50000" dist="5000" dir="5400000" sy="-100000" rotWithShape="0"/>
                </a:effectLst>
                <a:latin typeface="한컴 고딕" pitchFamily="2" charset="-127"/>
                <a:ea typeface="한컴 고딕" pitchFamily="2" charset="-127"/>
              </a:rPr>
              <a:t>청년일자리도약장려금 기업신청 방법</a:t>
            </a:r>
            <a:endParaRPr lang="en-US" altLang="ko-KR" sz="6600" b="1" cap="all" dirty="0">
              <a:ln w="0"/>
              <a:solidFill>
                <a:srgbClr val="0083CB"/>
              </a:solidFill>
              <a:effectLst>
                <a:reflection blurRad="12700" stA="50000" endPos="50000" dist="5000" dir="5400000" sy="-100000" rotWithShape="0"/>
              </a:effectLst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2920" y="4181018"/>
            <a:ext cx="12601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한컴 고딕" pitchFamily="2" charset="-127"/>
                <a:ea typeface="한컴 고딕" pitchFamily="2" charset="-127"/>
              </a:rPr>
              <a:t>2024.01</a:t>
            </a:r>
            <a:endParaRPr lang="ko-KR" altLang="en-US" sz="2000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853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2164"/>
              </p:ext>
            </p:extLst>
          </p:nvPr>
        </p:nvGraphicFramePr>
        <p:xfrm>
          <a:off x="6912000" y="892084"/>
          <a:ext cx="2721520" cy="215949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청년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청년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확인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을 선택하지 않은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아니오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(7)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D9D9C3-49F5-4B19-A370-41F797967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39" y="984618"/>
            <a:ext cx="5768461" cy="516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18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762924"/>
              </p:ext>
            </p:extLst>
          </p:nvPr>
        </p:nvGraphicFramePr>
        <p:xfrm>
          <a:off x="6912000" y="892084"/>
          <a:ext cx="2721520" cy="48910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사업주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임시저장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개인정보 수집 이용에 대한 동의서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동의합니다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선택하지 않은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홈페이지에서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 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주민등록번호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작성하지 않는 경우 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동의서가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외국인등록번호가 없는 외국인 사업주의 경우 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필수입력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사업주명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법인등록번호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전화번호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외국인등록번호 없는 사유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필수항목</a:t>
                      </a:r>
                      <a:r>
                        <a:rPr lang="en-US" altLang="ko-KR" sz="950" b="1" u="none" baseline="0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(*)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이 모두 작성된 경우 신청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참여신청서 신청기간 내에만 가능</a:t>
                      </a: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합이 지원한도보다 큰 경우 신청 불가</a:t>
                      </a: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내 채용예정인원 합계와 동일 사업주가 신청한 참여신청서 내 채용예정인원 합계가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명을 초과할 경우 알림 제공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482075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(8)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0F44A66-0D60-45D2-AE5A-4922B1BC3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09" y="1049237"/>
            <a:ext cx="6189031" cy="4982182"/>
          </a:xfrm>
          <a:prstGeom prst="rect">
            <a:avLst/>
          </a:prstGeom>
        </p:spPr>
      </p:pic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03487" y="1332821"/>
            <a:ext cx="5976664" cy="273630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6332821" y="1072824"/>
            <a:ext cx="216000" cy="20978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4335596" y="463515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4934915" y="5699736"/>
            <a:ext cx="745228" cy="218053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08C33586-FA75-407C-BC56-A848422372DB}"/>
              </a:ext>
            </a:extLst>
          </p:cNvPr>
          <p:cNvSpPr/>
          <p:nvPr/>
        </p:nvSpPr>
        <p:spPr>
          <a:xfrm>
            <a:off x="5195026" y="5446862"/>
            <a:ext cx="225005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8" name="TextBox 24">
            <a:extLst>
              <a:ext uri="{FF2B5EF4-FFF2-40B4-BE49-F238E27FC236}">
                <a16:creationId xmlns:a16="http://schemas.microsoft.com/office/drawing/2014/main" id="{038D1446-A074-4EE0-B2A8-926EA21E4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487" y="4635152"/>
            <a:ext cx="3762325" cy="216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065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917BEB9-4C99-2424-8715-B2BB8E891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57" y="348047"/>
            <a:ext cx="7914286" cy="6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00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676DB60-6AF9-FA02-C26A-2652966E4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45" y="1728100"/>
            <a:ext cx="8128110" cy="34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5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108646"/>
              </p:ext>
            </p:extLst>
          </p:nvPr>
        </p:nvGraphicFramePr>
        <p:xfrm>
          <a:off x="6912000" y="892084"/>
          <a:ext cx="2721520" cy="20679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www.work.go.kr/youthjob</a:t>
                      </a:r>
                      <a:endParaRPr lang="ko-KR" altLang="en-US" sz="1050" b="1" u="sng" dirty="0">
                        <a:solidFill>
                          <a:srgbClr val="3333FF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0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4979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509DA54-31F0-4DFF-8989-BAB3739F9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530" y="980728"/>
            <a:ext cx="5952279" cy="453650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19414885-2B57-4F87-BF8F-6866BDB5D021}"/>
              </a:ext>
            </a:extLst>
          </p:cNvPr>
          <p:cNvSpPr/>
          <p:nvPr/>
        </p:nvSpPr>
        <p:spPr>
          <a:xfrm>
            <a:off x="1969511" y="5607885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en-US" altLang="ko-KR" b="1" u="sng" dirty="0">
                <a:solidFill>
                  <a:srgbClr val="3333FF"/>
                </a:solidFill>
                <a:latin typeface="한컴 고딕" pitchFamily="2" charset="-127"/>
                <a:ea typeface="한컴 고딕" pitchFamily="2" charset="-127"/>
              </a:rPr>
              <a:t>www.work.go.kr/youthjob</a:t>
            </a:r>
            <a:endParaRPr lang="ko-KR" altLang="en-US" b="1" u="sng" dirty="0">
              <a:solidFill>
                <a:srgbClr val="3333FF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TextBox 24">
            <a:extLst>
              <a:ext uri="{FF2B5EF4-FFF2-40B4-BE49-F238E27FC236}">
                <a16:creationId xmlns:a16="http://schemas.microsoft.com/office/drawing/2014/main" id="{B44DFB0C-6070-430E-BB3C-17B39A22C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194" y="2449463"/>
            <a:ext cx="2759163" cy="20882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D249F7A-02BE-46CF-B071-567870D3CFF2}"/>
              </a:ext>
            </a:extLst>
          </p:cNvPr>
          <p:cNvSpPr/>
          <p:nvPr/>
        </p:nvSpPr>
        <p:spPr>
          <a:xfrm>
            <a:off x="691194" y="22067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5D5C1E22-31CC-4E81-B6DD-63728BA9D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06" y="1507476"/>
            <a:ext cx="4297835" cy="2992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CB18CF41-5A09-4094-8405-854E79D67303}"/>
              </a:ext>
            </a:extLst>
          </p:cNvPr>
          <p:cNvSpPr/>
          <p:nvPr/>
        </p:nvSpPr>
        <p:spPr>
          <a:xfrm>
            <a:off x="447400" y="14987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978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295507"/>
              </p:ext>
            </p:extLst>
          </p:nvPr>
        </p:nvGraphicFramePr>
        <p:xfrm>
          <a:off x="6912000" y="892084"/>
          <a:ext cx="2721520" cy="28927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2024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사업참여 신청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(24.1.29</a:t>
                      </a:r>
                      <a:r>
                        <a:rPr lang="ko-KR" altLang="en-US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부터</a:t>
                      </a:r>
                      <a:r>
                        <a:rPr lang="en-US" altLang="ko-KR" sz="950" b="1" u="sng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u="sng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변경신청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참여기업은 입력한 담당자정보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채용계획에 대해 변경신청을 할 수 있음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 담당자가 변경신청 내용 확인 후 승인처리 시 변경내용 반영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반려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·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보완사유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운영기관에서 참여신청서를 반려 또는 보완을 요청하였을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요청 사유 확인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301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목록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6AF809A-7008-4FAE-90A2-B6E264B1A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30" y="977195"/>
            <a:ext cx="6120680" cy="5119633"/>
          </a:xfrm>
          <a:prstGeom prst="rect">
            <a:avLst/>
          </a:prstGeom>
        </p:spPr>
      </p:pic>
      <p:sp>
        <p:nvSpPr>
          <p:cNvPr id="28" name="TextBox 24">
            <a:extLst>
              <a:ext uri="{FF2B5EF4-FFF2-40B4-BE49-F238E27FC236}">
                <a16:creationId xmlns:a16="http://schemas.microsoft.com/office/drawing/2014/main" id="{942439EE-CB81-4C37-9E6C-4B285BBF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482" y="5042833"/>
            <a:ext cx="597352" cy="18177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TextBox 24">
            <a:extLst>
              <a:ext uri="{FF2B5EF4-FFF2-40B4-BE49-F238E27FC236}">
                <a16:creationId xmlns:a16="http://schemas.microsoft.com/office/drawing/2014/main" id="{4911B4DB-6750-4B5C-91F7-1194CFDFFF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086" y="4517256"/>
            <a:ext cx="454971" cy="19666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6A55EE0B-5982-4686-B05F-4E720CCEB49C}"/>
              </a:ext>
            </a:extLst>
          </p:cNvPr>
          <p:cNvSpPr/>
          <p:nvPr/>
        </p:nvSpPr>
        <p:spPr>
          <a:xfrm>
            <a:off x="1424608" y="4153185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5A757655-C8C3-47C8-9F35-470F7A0BE2DE}"/>
              </a:ext>
            </a:extLst>
          </p:cNvPr>
          <p:cNvSpPr/>
          <p:nvPr/>
        </p:nvSpPr>
        <p:spPr>
          <a:xfrm>
            <a:off x="5455601" y="502572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DE33F156-9078-4FCA-B45A-FC5E5EC2BDA8}"/>
              </a:ext>
            </a:extLst>
          </p:cNvPr>
          <p:cNvSpPr/>
          <p:nvPr/>
        </p:nvSpPr>
        <p:spPr>
          <a:xfrm>
            <a:off x="2980899" y="4507587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61AAAC0-9EE6-405E-818A-5CC910311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989" y="5476389"/>
            <a:ext cx="2603160" cy="392540"/>
          </a:xfrm>
          <a:prstGeom prst="rect">
            <a:avLst/>
          </a:prstGeom>
        </p:spPr>
      </p:pic>
      <p:sp>
        <p:nvSpPr>
          <p:cNvPr id="24" name="TextBox 24">
            <a:extLst>
              <a:ext uri="{FF2B5EF4-FFF2-40B4-BE49-F238E27FC236}">
                <a16:creationId xmlns:a16="http://schemas.microsoft.com/office/drawing/2014/main" id="{623A6715-6E06-47B5-9FD6-6C61BB33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88" y="4437112"/>
            <a:ext cx="5997480" cy="139853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849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227407"/>
              </p:ext>
            </p:extLst>
          </p:nvPr>
        </p:nvGraphicFramePr>
        <p:xfrm>
          <a:off x="6912000" y="892084"/>
          <a:ext cx="2721520" cy="47986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운영기관 및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대표 사업장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원주 횡성 지역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1050" b="1" u="none" baseline="0" dirty="0">
                          <a:solidFill>
                            <a:srgbClr val="00B0F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원주상공회의소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영월 평창 정선 지역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1050" b="1" u="none" baseline="0" dirty="0">
                          <a:solidFill>
                            <a:srgbClr val="00B0F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원주상공회의소</a:t>
                      </a:r>
                      <a:r>
                        <a:rPr lang="en-US" altLang="ko-KR" sz="1050" b="1" u="none" baseline="0" dirty="0">
                          <a:solidFill>
                            <a:srgbClr val="00B0F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srgbClr val="00B0F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영월</a:t>
                      </a:r>
                      <a:r>
                        <a:rPr lang="en-US" altLang="ko-KR" sz="1050" b="1" u="none" baseline="0" dirty="0">
                          <a:solidFill>
                            <a:srgbClr val="00B0F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)”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사업자등록번호로 조회되는 유효한 고용보험사업장 목록 제공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우선지원대상기업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대규모기업 제외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고용보험관리번호가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7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로 끝나는 사업장 제외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소멸일자가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 err="1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년이상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경과된 사업장 제외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찾기에서 선택한 고용보험사업장 정보 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업종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소재지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b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 신규성립일로부터 참여신청 직전 월까지의 기간이 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 되지 않는 경우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성립 일이 속한 월부터 참여신청 직전 월까지의 평균 고용보험 피보험자 수가 조회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수는 수정 불가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조회된 값을 그대로 사용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(1)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ED270A-56CC-4038-A97F-EC1E8627B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04" y="983562"/>
            <a:ext cx="6109314" cy="5106900"/>
          </a:xfrm>
          <a:prstGeom prst="rect">
            <a:avLst/>
          </a:prstGeom>
        </p:spPr>
      </p:pic>
      <p:sp>
        <p:nvSpPr>
          <p:cNvPr id="31" name="TextBox 24"/>
          <p:cNvSpPr txBox="1">
            <a:spLocks noChangeArrowheads="1"/>
          </p:cNvSpPr>
          <p:nvPr/>
        </p:nvSpPr>
        <p:spPr bwMode="auto">
          <a:xfrm>
            <a:off x="4222694" y="2976183"/>
            <a:ext cx="586289" cy="19221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951207" y="29761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5021655" y="5095548"/>
            <a:ext cx="220888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/>
          <p:cNvSpPr txBox="1">
            <a:spLocks noChangeArrowheads="1"/>
          </p:cNvSpPr>
          <p:nvPr/>
        </p:nvSpPr>
        <p:spPr bwMode="auto">
          <a:xfrm>
            <a:off x="5309916" y="5076879"/>
            <a:ext cx="576064" cy="215999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6" name="TextBox 24"/>
          <p:cNvSpPr txBox="1">
            <a:spLocks noChangeArrowheads="1"/>
          </p:cNvSpPr>
          <p:nvPr/>
        </p:nvSpPr>
        <p:spPr bwMode="auto">
          <a:xfrm>
            <a:off x="533473" y="5419548"/>
            <a:ext cx="5848383" cy="59934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7" name="TextBox 24">
            <a:extLst>
              <a:ext uri="{FF2B5EF4-FFF2-40B4-BE49-F238E27FC236}">
                <a16:creationId xmlns:a16="http://schemas.microsoft.com/office/drawing/2014/main" id="{C4ADCF18-6F12-4555-AC9C-292CB1FD6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74" y="4966883"/>
            <a:ext cx="2911152" cy="4526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1CFBAD5-95F1-45C6-B9C3-2D922C3C761A}"/>
              </a:ext>
            </a:extLst>
          </p:cNvPr>
          <p:cNvSpPr/>
          <p:nvPr/>
        </p:nvSpPr>
        <p:spPr>
          <a:xfrm>
            <a:off x="255009" y="500647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283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521153"/>
              </p:ext>
            </p:extLst>
          </p:nvPr>
        </p:nvGraphicFramePr>
        <p:xfrm>
          <a:off x="6912000" y="892086"/>
          <a:ext cx="2721520" cy="25774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59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57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관련 사업장 현황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98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선택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관련 사업장 작성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관리번호 찾기로 관련 사업장 추가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등으로 등록한 사업장은 관련사업장으로 등록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피보험자 수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참여신청 직전 월말부터 이전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년간 평균 고용보험 피보험자 수가 조회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둘째 자리에서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b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단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고용보험 신규성립일로부터 참여신청 직전 월까지의 기간이 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년이 되지 않는 경우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신규 성립 일이 속한 월부터 참여신청 직전 월까지의 평균 고용보험 피보험자 수가 조회</a:t>
                      </a:r>
                      <a:r>
                        <a:rPr lang="en-US" altLang="ko-KR" sz="950" b="1" i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(2)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629CA8E-88BD-4DF0-9F9A-0C972B546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8" y="1484784"/>
            <a:ext cx="6214374" cy="417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774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229571"/>
              </p:ext>
            </p:extLst>
          </p:nvPr>
        </p:nvGraphicFramePr>
        <p:xfrm>
          <a:off x="6912000" y="892085"/>
          <a:ext cx="2721520" cy="53328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012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</a:t>
                      </a:r>
                      <a:r>
                        <a:rPr lang="en-US" altLang="ko-KR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1050" b="1" u="none" baseline="0" dirty="0"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89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및 관련 사업장의 피보험자 수 합산 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필수</a:t>
                      </a: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대표 사업장 주소를 기준으로 설정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b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</a:b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직접 수정 가능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i="0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지원한도</a:t>
                      </a:r>
                      <a:endParaRPr lang="en-US" altLang="ko-KR" sz="105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200" b="1" i="0" u="none" dirty="0">
                        <a:solidFill>
                          <a:schemeClr val="tx1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50%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수도권 기업여부가 비 수도권인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 수의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100%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소수점 이하 올림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수정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95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(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이상 기업의 경우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매출액이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‘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기준 피보험자수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1,800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만원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’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값 보다 큰 경우에만 지원함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chemeClr val="tx1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연 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= {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/ (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 종료일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–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매출액시작일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 } X 365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22,23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 매출액 중 더 높은 매출액을 선택하여 제출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업력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 err="1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년미만은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매출액 심사 없음</a:t>
                      </a: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사업개시일 기준 체크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(3)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8EAA99B3-6A20-4F5A-9CB5-785E2B32E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27" y="1894738"/>
            <a:ext cx="6321607" cy="3239058"/>
          </a:xfrm>
          <a:prstGeom prst="rect">
            <a:avLst/>
          </a:prstGeom>
        </p:spPr>
      </p:pic>
      <p:sp>
        <p:nvSpPr>
          <p:cNvPr id="17" name="TextBox 24">
            <a:extLst>
              <a:ext uri="{FF2B5EF4-FFF2-40B4-BE49-F238E27FC236}">
                <a16:creationId xmlns:a16="http://schemas.microsoft.com/office/drawing/2014/main" id="{F257CDC5-B9F3-4555-B4A4-93440CE1C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8" y="2159198"/>
            <a:ext cx="6184917" cy="105377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7B1B84BA-BDFA-4B21-A309-AF8A95198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57" y="3291392"/>
            <a:ext cx="6184918" cy="70726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00098E60-35C9-44B0-B3A3-5597C3CC3393}"/>
              </a:ext>
            </a:extLst>
          </p:cNvPr>
          <p:cNvSpPr/>
          <p:nvPr/>
        </p:nvSpPr>
        <p:spPr>
          <a:xfrm>
            <a:off x="6256939" y="2195583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3237B12-8DF6-46EA-8B03-E9975A0BA405}"/>
              </a:ext>
            </a:extLst>
          </p:cNvPr>
          <p:cNvSpPr/>
          <p:nvPr/>
        </p:nvSpPr>
        <p:spPr>
          <a:xfrm>
            <a:off x="6256939" y="3369436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9520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784859"/>
              </p:ext>
            </p:extLst>
          </p:nvPr>
        </p:nvGraphicFramePr>
        <p:xfrm>
          <a:off x="6912000" y="892084"/>
          <a:ext cx="2721520" cy="30155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기업구분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구분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기업에서 해당하는 기업구분을 직접 선택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</a:t>
                      </a: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채용예정인원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근무시간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월 급여 작성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*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근로계약형태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: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정규직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기간제계약직</a:t>
                      </a:r>
                      <a:endParaRPr lang="en-US" altLang="ko-KR" sz="9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i="0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채용계획 항목추가</a:t>
                      </a: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i="0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최대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10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개까지 추가 가능</a:t>
                      </a:r>
                      <a:endParaRPr lang="en-US" altLang="ko-KR" sz="950" b="1" i="0" u="none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93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(4)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11E3640-152B-42D3-BCDC-2E3B42AFC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711" y="1184232"/>
            <a:ext cx="6199918" cy="4610274"/>
          </a:xfrm>
          <a:prstGeom prst="rect">
            <a:avLst/>
          </a:prstGeom>
        </p:spPr>
      </p:pic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915900" y="5478611"/>
            <a:ext cx="585519" cy="216024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4F9C22D3-7146-4CB0-8F43-027E6424FCE1}"/>
              </a:ext>
            </a:extLst>
          </p:cNvPr>
          <p:cNvSpPr/>
          <p:nvPr/>
        </p:nvSpPr>
        <p:spPr>
          <a:xfrm>
            <a:off x="5635797" y="5493385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3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758F1BA0-B8BF-413B-9EF1-4206643FE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9" y="3538054"/>
            <a:ext cx="6075501" cy="187924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A730BC08-B45F-4E8A-AA33-652176CA354A}"/>
              </a:ext>
            </a:extLst>
          </p:cNvPr>
          <p:cNvSpPr/>
          <p:nvPr/>
        </p:nvSpPr>
        <p:spPr>
          <a:xfrm>
            <a:off x="363711" y="3095569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2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7B0E0CB-79F7-4992-9108-CEEDCD4451B3}"/>
              </a:ext>
            </a:extLst>
          </p:cNvPr>
          <p:cNvSpPr/>
          <p:nvPr/>
        </p:nvSpPr>
        <p:spPr>
          <a:xfrm>
            <a:off x="363711" y="1020028"/>
            <a:ext cx="216000" cy="2078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1</a:t>
            </a:r>
            <a:endParaRPr lang="ko-KR" altLang="en-US" sz="10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37" name="TextBox 24">
            <a:extLst>
              <a:ext uri="{FF2B5EF4-FFF2-40B4-BE49-F238E27FC236}">
                <a16:creationId xmlns:a16="http://schemas.microsoft.com/office/drawing/2014/main" id="{1F78C280-B56D-40B1-942A-0757329B5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918" y="1461114"/>
            <a:ext cx="6075501" cy="607987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charset="-127"/>
                <a:ea typeface="굴림" charset="-127"/>
              </a:defRPr>
            </a:lvl9pPr>
          </a:lstStyle>
          <a:p>
            <a:pPr eaLnBrk="1" hangingPunct="1"/>
            <a:endParaRPr lang="ko-KR" altLang="en-US" b="1" dirty="0">
              <a:latin typeface="한컴 고딕" pitchFamily="2" charset="-127"/>
              <a:ea typeface="한컴 고딕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5913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79532"/>
              </p:ext>
            </p:extLst>
          </p:nvPr>
        </p:nvGraphicFramePr>
        <p:xfrm>
          <a:off x="6912000" y="892084"/>
          <a:ext cx="2721520" cy="22979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담당자 정보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첨부서류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동 사업으로 지원받고자 하는 청년을 참여신청일 직전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3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개월 이내 먼저 채용한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체크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→ 채용자 성명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채용일 등록 가능</a:t>
                      </a:r>
                      <a:endParaRPr lang="en-US" altLang="ko-KR" sz="110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채용자 정보 항목추가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</a:t>
                      </a:r>
                      <a:r>
                        <a:rPr lang="en-US" altLang="ko-KR" sz="10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등록할 채용자가 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2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명 이상인 경우</a:t>
                      </a:r>
                      <a:r>
                        <a:rPr lang="en-US" altLang="ko-KR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항목추가를 선택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 후 채용자 정보 추가 작성 가능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93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(5)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1111360-CAAE-49FE-9AAA-9C5452634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12" y="1160748"/>
            <a:ext cx="6231315" cy="4752528"/>
          </a:xfrm>
          <a:prstGeom prst="rect">
            <a:avLst/>
          </a:prstGeom>
        </p:spPr>
      </p:pic>
      <p:grpSp>
        <p:nvGrpSpPr>
          <p:cNvPr id="33" name="그룹 32"/>
          <p:cNvGrpSpPr/>
          <p:nvPr/>
        </p:nvGrpSpPr>
        <p:grpSpPr>
          <a:xfrm>
            <a:off x="348012" y="1160748"/>
            <a:ext cx="6231316" cy="1584176"/>
            <a:chOff x="328692" y="3013885"/>
            <a:chExt cx="6424539" cy="1472610"/>
          </a:xfrm>
        </p:grpSpPr>
        <p:sp>
          <p:nvSpPr>
            <p:cNvPr id="34" name="TextBox 24"/>
            <p:cNvSpPr txBox="1">
              <a:spLocks noChangeArrowheads="1"/>
            </p:cNvSpPr>
            <p:nvPr/>
          </p:nvSpPr>
          <p:spPr bwMode="auto">
            <a:xfrm>
              <a:off x="328692" y="3013885"/>
              <a:ext cx="6424539" cy="1472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36" name="타원 35"/>
            <p:cNvSpPr/>
            <p:nvPr/>
          </p:nvSpPr>
          <p:spPr>
            <a:xfrm>
              <a:off x="6465200" y="3042083"/>
              <a:ext cx="216000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1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5609883" y="2437275"/>
            <a:ext cx="899581" cy="218859"/>
            <a:chOff x="5077066" y="4985568"/>
            <a:chExt cx="1042294" cy="218859"/>
          </a:xfrm>
        </p:grpSpPr>
        <p:sp>
          <p:nvSpPr>
            <p:cNvPr id="27" name="타원 26"/>
            <p:cNvSpPr/>
            <p:nvPr/>
          </p:nvSpPr>
          <p:spPr>
            <a:xfrm>
              <a:off x="5077066" y="4985568"/>
              <a:ext cx="261026" cy="21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b="1" dirty="0">
                  <a:solidFill>
                    <a:schemeClr val="bg1"/>
                  </a:solidFill>
                  <a:latin typeface="한컴 고딕" pitchFamily="2" charset="-127"/>
                  <a:ea typeface="한컴 고딕" pitchFamily="2" charset="-127"/>
                </a:rPr>
                <a:t>2</a:t>
              </a:r>
              <a:endParaRPr lang="ko-KR" altLang="en-US" sz="10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endParaRPr>
            </a:p>
          </p:txBody>
        </p:sp>
        <p:sp>
          <p:nvSpPr>
            <p:cNvPr id="28" name="TextBox 24"/>
            <p:cNvSpPr txBox="1">
              <a:spLocks noChangeArrowheads="1"/>
            </p:cNvSpPr>
            <p:nvPr/>
          </p:nvSpPr>
          <p:spPr bwMode="auto">
            <a:xfrm>
              <a:off x="5432091" y="4988428"/>
              <a:ext cx="687269" cy="21599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/>
              <a:endParaRPr lang="ko-KR" altLang="en-US" b="1" dirty="0">
                <a:latin typeface="한컴 고딕" pitchFamily="2" charset="-127"/>
                <a:ea typeface="한컴 고딕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07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직사각형 170"/>
          <p:cNvSpPr/>
          <p:nvPr/>
        </p:nvSpPr>
        <p:spPr>
          <a:xfrm>
            <a:off x="196339" y="890075"/>
            <a:ext cx="6534662" cy="5328592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170" name="직사각형 169"/>
          <p:cNvSpPr/>
          <p:nvPr/>
        </p:nvSpPr>
        <p:spPr>
          <a:xfrm>
            <a:off x="6894488" y="890358"/>
            <a:ext cx="2750400" cy="5328309"/>
          </a:xfrm>
          <a:prstGeom prst="rect">
            <a:avLst/>
          </a:prstGeom>
          <a:solidFill>
            <a:srgbClr val="FDFDFD"/>
          </a:solidFill>
          <a:ln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85725" lvl="0" indent="-85725" algn="l">
              <a:spcBef>
                <a:spcPts val="600"/>
              </a:spcBef>
              <a:buSzTx/>
              <a:buFont typeface="Arial" pitchFamily="34" charset="0"/>
              <a:buChar char="•"/>
            </a:pPr>
            <a:endParaRPr lang="en-US" altLang="ko-KR" sz="1200" b="1" dirty="0">
              <a:solidFill>
                <a:prstClr val="black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graphicFrame>
        <p:nvGraphicFramePr>
          <p:cNvPr id="201" name="표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453663"/>
              </p:ext>
            </p:extLst>
          </p:nvPr>
        </p:nvGraphicFramePr>
        <p:xfrm>
          <a:off x="6912000" y="892084"/>
          <a:ext cx="2721520" cy="1869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91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0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92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b="1" i="0" u="none" dirty="0">
                          <a:latin typeface="한컴 고딕" pitchFamily="2" charset="-127"/>
                          <a:ea typeface="한컴 고딕" pitchFamily="2" charset="-127"/>
                        </a:rPr>
                        <a:t>요약</a:t>
                      </a: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00" b="0" i="0" spc="-50" baseline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72000" marR="72000" marT="54000" marB="5400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976">
                <a:tc gridSpan="2">
                  <a:txBody>
                    <a:bodyPr/>
                    <a:lstStyle/>
                    <a:p>
                      <a:pPr algn="l" latinLnBrk="1"/>
                      <a:r>
                        <a:rPr lang="ko-KR" altLang="en-US" sz="1050" b="1" u="sng" dirty="0">
                          <a:solidFill>
                            <a:srgbClr val="3333FF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기업 참여신청서 작성 화면</a:t>
                      </a:r>
                    </a:p>
                    <a:p>
                      <a:pPr algn="l" latinLnBrk="1"/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확인서 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(</a:t>
                      </a:r>
                      <a:r>
                        <a:rPr lang="ko-KR" altLang="en-US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기업</a:t>
                      </a:r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)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7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b="1" u="none" dirty="0"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endParaRPr lang="ko-KR" altLang="en-US" sz="1050" b="1" u="none" dirty="0"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99060" marR="99060" marT="54000" marB="540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ko-KR" altLang="en-US" sz="10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지원제외 기업</a:t>
                      </a: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10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∙ “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예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”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를 선택한 항목이 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1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개 이상 있는 경우</a:t>
                      </a:r>
                      <a:r>
                        <a:rPr lang="en-US" altLang="ko-KR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, </a:t>
                      </a:r>
                      <a:r>
                        <a:rPr lang="ko-KR" altLang="en-US" sz="950" b="1" u="none" baseline="0" dirty="0">
                          <a:solidFill>
                            <a:prstClr val="black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신청 불가</a:t>
                      </a:r>
                      <a:endParaRPr lang="en-US" altLang="ko-KR" sz="950" b="1" u="none" baseline="0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US" altLang="ko-KR" sz="950" b="1" u="none" baseline="0" dirty="0">
                        <a:solidFill>
                          <a:srgbClr val="FF0000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※ </a:t>
                      </a:r>
                      <a:r>
                        <a:rPr lang="ko-KR" altLang="en-US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지침 내 확인서가 변경될 경우 내용이 변경될 수 있습니다</a:t>
                      </a:r>
                      <a:r>
                        <a:rPr lang="en-US" altLang="ko-KR" sz="950" b="1" u="none" baseline="0" dirty="0">
                          <a:solidFill>
                            <a:srgbClr val="FF0000"/>
                          </a:solidFill>
                          <a:latin typeface="한컴 고딕" pitchFamily="2" charset="-127"/>
                          <a:ea typeface="한컴 고딕" pitchFamily="2" charset="-127"/>
                        </a:rPr>
                        <a:t>.</a:t>
                      </a:r>
                      <a:endParaRPr lang="en-US" altLang="ko-KR" sz="950" b="1" i="1" u="none" dirty="0">
                        <a:solidFill>
                          <a:prstClr val="black"/>
                        </a:solidFill>
                        <a:latin typeface="한컴 고딕" pitchFamily="2" charset="-127"/>
                        <a:ea typeface="한컴 고딕" pitchFamily="2" charset="-127"/>
                      </a:endParaRPr>
                    </a:p>
                  </a:txBody>
                  <a:tcPr marL="72000" marR="72000" marT="54000" marB="54000">
                    <a:lnL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22" name="직선 연결선 221"/>
          <p:cNvCxnSpPr/>
          <p:nvPr/>
        </p:nvCxnSpPr>
        <p:spPr>
          <a:xfrm>
            <a:off x="1056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직선 연결선 222"/>
          <p:cNvCxnSpPr/>
          <p:nvPr/>
        </p:nvCxnSpPr>
        <p:spPr>
          <a:xfrm>
            <a:off x="1329805" y="6453336"/>
            <a:ext cx="1152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직선 연결선 223"/>
          <p:cNvCxnSpPr/>
          <p:nvPr/>
        </p:nvCxnSpPr>
        <p:spPr>
          <a:xfrm>
            <a:off x="255406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직선 연결선 224"/>
          <p:cNvCxnSpPr/>
          <p:nvPr/>
        </p:nvCxnSpPr>
        <p:spPr>
          <a:xfrm>
            <a:off x="3778205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직선 연결선 225"/>
          <p:cNvCxnSpPr/>
          <p:nvPr/>
        </p:nvCxnSpPr>
        <p:spPr>
          <a:xfrm>
            <a:off x="5002341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직선 연결선 226"/>
          <p:cNvCxnSpPr/>
          <p:nvPr/>
        </p:nvCxnSpPr>
        <p:spPr>
          <a:xfrm>
            <a:off x="6226477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직선 연결선 227"/>
          <p:cNvCxnSpPr/>
          <p:nvPr/>
        </p:nvCxnSpPr>
        <p:spPr>
          <a:xfrm>
            <a:off x="7450613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직선 연결선 228"/>
          <p:cNvCxnSpPr/>
          <p:nvPr/>
        </p:nvCxnSpPr>
        <p:spPr>
          <a:xfrm>
            <a:off x="8674749" y="6453336"/>
            <a:ext cx="1152000" cy="0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632520" y="159023"/>
            <a:ext cx="7757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809625" algn="l"/>
              </a:tabLst>
            </a:pP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청년 일자리 창출 지원 사업 홈페이지 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– </a:t>
            </a:r>
            <a:r>
              <a:rPr lang="ko-KR" altLang="en-US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참여신청서 작성</a:t>
            </a:r>
            <a:r>
              <a:rPr lang="en-US" altLang="ko-KR" sz="2400" b="1" dirty="0">
                <a:solidFill>
                  <a:schemeClr val="accent1"/>
                </a:solidFill>
                <a:latin typeface="한컴 고딕" pitchFamily="2" charset="-127"/>
                <a:ea typeface="한컴 고딕" pitchFamily="2" charset="-127"/>
              </a:rPr>
              <a:t>(6)</a:t>
            </a:r>
            <a:endParaRPr lang="ko-KR" altLang="en-US" sz="2400" b="1" dirty="0">
              <a:solidFill>
                <a:schemeClr val="accent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781" y="159023"/>
            <a:ext cx="44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한컴 고딕" pitchFamily="2" charset="-127"/>
                <a:ea typeface="한컴 고딕" pitchFamily="2" charset="-127"/>
              </a:rPr>
              <a:t> 1</a:t>
            </a:r>
            <a:endParaRPr lang="ko-KR" altLang="en-US" sz="2400" b="1" dirty="0">
              <a:solidFill>
                <a:schemeClr val="bg1"/>
              </a:solidFill>
              <a:latin typeface="한컴 고딕" pitchFamily="2" charset="-127"/>
              <a:ea typeface="한컴 고딕" pitchFamily="2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67A5707-9921-4E4C-B00F-B06939920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46" y="1363091"/>
            <a:ext cx="6164647" cy="43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1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924</Words>
  <Application>Microsoft Office PowerPoint</Application>
  <PresentationFormat>A4 용지(210x297mm)</PresentationFormat>
  <Paragraphs>199</Paragraphs>
  <Slides>13</Slides>
  <Notes>11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8" baseType="lpstr">
      <vt:lpstr>나눔고딕</vt:lpstr>
      <vt:lpstr>맑은 고딕</vt:lpstr>
      <vt:lpstr>한컴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Keis</dc:creator>
  <cp:lastModifiedBy>제영 연</cp:lastModifiedBy>
  <cp:revision>2422</cp:revision>
  <dcterms:modified xsi:type="dcterms:W3CDTF">2024-01-26T06:11:35Z</dcterms:modified>
  <cp:version/>
</cp:coreProperties>
</file>